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4" r:id="rId6"/>
    <p:sldId id="260" r:id="rId7"/>
    <p:sldId id="261" r:id="rId8"/>
    <p:sldId id="262" r:id="rId9"/>
    <p:sldId id="263" r:id="rId10"/>
  </p:sldIdLst>
  <p:sldSz cx="14630400" cy="8229600"/>
  <p:notesSz cx="8229600" cy="14630400"/>
  <p:embeddedFontLst>
    <p:embeddedFont>
      <p:font typeface="Montserrat" panose="00000500000000000000" pitchFamily="2" charset="-52"/>
      <p:regular r:id="rId12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EFF5"/>
    <a:srgbClr val="7068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95" d="100"/>
          <a:sy n="95" d="100"/>
        </p:scale>
        <p:origin x="42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843295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2689384"/>
            <a:ext cx="7627382" cy="28508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 err="1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Сервис</a:t>
            </a: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 контроля строительно-монтажных работ</a:t>
            </a:r>
            <a:endParaRPr lang="en-US" sz="445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9CA8103-ED37-1AA8-1579-BD1C5089D7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20344" y="7762810"/>
            <a:ext cx="2010056" cy="46679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06014" y="566380"/>
            <a:ext cx="7704773" cy="12172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750"/>
              </a:lnSpc>
              <a:buNone/>
            </a:pPr>
            <a:r>
              <a:rPr lang="en-US" sz="380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Команда проекта и наставник</a:t>
            </a:r>
            <a:endParaRPr lang="en-US" sz="3800" dirty="0"/>
          </a:p>
        </p:txBody>
      </p:sp>
      <p:sp>
        <p:nvSpPr>
          <p:cNvPr id="4" name="Shape 1"/>
          <p:cNvSpPr/>
          <p:nvPr/>
        </p:nvSpPr>
        <p:spPr>
          <a:xfrm>
            <a:off x="6206014" y="2061210"/>
            <a:ext cx="7704773" cy="1081326"/>
          </a:xfrm>
          <a:prstGeom prst="roundRect">
            <a:avLst>
              <a:gd name="adj" fmla="val 15403"/>
            </a:avLst>
          </a:prstGeom>
          <a:solidFill>
            <a:srgbClr val="EEEFF5"/>
          </a:solidFill>
          <a:ln>
            <a:solidFill>
              <a:srgbClr val="7068F4"/>
            </a:solidFill>
          </a:ln>
          <a:effectLst>
            <a:outerShdw blurRad="45720" dist="22860" dir="13500000" algn="bl" rotWithShape="0">
              <a:srgbClr val="FFFFFF">
                <a:alpha val="70000"/>
              </a:srgbClr>
            </a:outerShdw>
          </a:effectLst>
        </p:spPr>
      </p:sp>
      <p:sp>
        <p:nvSpPr>
          <p:cNvPr id="5" name="Text 2"/>
          <p:cNvSpPr/>
          <p:nvPr/>
        </p:nvSpPr>
        <p:spPr>
          <a:xfrm>
            <a:off x="6391037" y="2246233"/>
            <a:ext cx="2434947" cy="304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Трек проекта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6391037" y="2661523"/>
            <a:ext cx="7334726" cy="2959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Искусственный интеллект</a:t>
            </a:r>
            <a:endParaRPr lang="en-US" sz="1450" dirty="0"/>
          </a:p>
        </p:txBody>
      </p:sp>
      <p:sp>
        <p:nvSpPr>
          <p:cNvPr id="7" name="Shape 4"/>
          <p:cNvSpPr/>
          <p:nvPr/>
        </p:nvSpPr>
        <p:spPr>
          <a:xfrm>
            <a:off x="6206014" y="3327559"/>
            <a:ext cx="7704773" cy="1081326"/>
          </a:xfrm>
          <a:prstGeom prst="roundRect">
            <a:avLst>
              <a:gd name="adj" fmla="val 15403"/>
            </a:avLst>
          </a:prstGeom>
          <a:solidFill>
            <a:srgbClr val="EEEFF5"/>
          </a:solidFill>
          <a:ln>
            <a:solidFill>
              <a:srgbClr val="7068F4"/>
            </a:solidFill>
          </a:ln>
          <a:effectLst>
            <a:outerShdw blurRad="45720" dist="22860" dir="13500000" algn="bl" rotWithShape="0">
              <a:srgbClr val="FFFFFF">
                <a:alpha val="70000"/>
              </a:srgbClr>
            </a:outerShdw>
          </a:effectLst>
        </p:spPr>
      </p:sp>
      <p:sp>
        <p:nvSpPr>
          <p:cNvPr id="8" name="Text 5"/>
          <p:cNvSpPr/>
          <p:nvPr/>
        </p:nvSpPr>
        <p:spPr>
          <a:xfrm>
            <a:off x="6391037" y="3512582"/>
            <a:ext cx="2480667" cy="304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Название команды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6391037" y="3927872"/>
            <a:ext cx="7334726" cy="2959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Слоны</a:t>
            </a:r>
            <a:endParaRPr lang="en-US" sz="1450" dirty="0"/>
          </a:p>
        </p:txBody>
      </p:sp>
      <p:sp>
        <p:nvSpPr>
          <p:cNvPr id="10" name="Shape 7"/>
          <p:cNvSpPr/>
          <p:nvPr/>
        </p:nvSpPr>
        <p:spPr>
          <a:xfrm>
            <a:off x="6206014" y="4593908"/>
            <a:ext cx="7704773" cy="1802844"/>
          </a:xfrm>
          <a:prstGeom prst="roundRect">
            <a:avLst>
              <a:gd name="adj" fmla="val 9238"/>
            </a:avLst>
          </a:prstGeom>
          <a:solidFill>
            <a:srgbClr val="EEEFF5"/>
          </a:solidFill>
          <a:ln>
            <a:solidFill>
              <a:srgbClr val="7068F4"/>
            </a:solidFill>
          </a:ln>
          <a:effectLst>
            <a:outerShdw blurRad="45720" dist="22860" dir="13500000" algn="bl" rotWithShape="0">
              <a:srgbClr val="FFFFFF">
                <a:alpha val="70000"/>
              </a:srgbClr>
            </a:outerShdw>
          </a:effectLst>
        </p:spPr>
      </p:sp>
      <p:sp>
        <p:nvSpPr>
          <p:cNvPr id="11" name="Text 8"/>
          <p:cNvSpPr/>
          <p:nvPr/>
        </p:nvSpPr>
        <p:spPr>
          <a:xfrm>
            <a:off x="6391037" y="4778931"/>
            <a:ext cx="2434947" cy="304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Члены команды</a:t>
            </a:r>
            <a:endParaRPr lang="en-US" sz="1900" dirty="0"/>
          </a:p>
        </p:txBody>
      </p:sp>
      <p:sp>
        <p:nvSpPr>
          <p:cNvPr id="12" name="Text 9"/>
          <p:cNvSpPr/>
          <p:nvPr/>
        </p:nvSpPr>
        <p:spPr>
          <a:xfrm>
            <a:off x="6391037" y="5194221"/>
            <a:ext cx="7334726" cy="2959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Михальченков Александр Николаевич</a:t>
            </a:r>
            <a:endParaRPr lang="en-US" sz="1450" dirty="0"/>
          </a:p>
        </p:txBody>
      </p:sp>
      <p:sp>
        <p:nvSpPr>
          <p:cNvPr id="13" name="Text 10"/>
          <p:cNvSpPr/>
          <p:nvPr/>
        </p:nvSpPr>
        <p:spPr>
          <a:xfrm>
            <a:off x="6391037" y="5554980"/>
            <a:ext cx="7334726" cy="2959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Кожурина Юлия Александровна</a:t>
            </a:r>
            <a:endParaRPr lang="en-US" sz="1450" dirty="0"/>
          </a:p>
        </p:txBody>
      </p:sp>
      <p:sp>
        <p:nvSpPr>
          <p:cNvPr id="14" name="Text 11"/>
          <p:cNvSpPr/>
          <p:nvPr/>
        </p:nvSpPr>
        <p:spPr>
          <a:xfrm>
            <a:off x="6391037" y="5915739"/>
            <a:ext cx="7334726" cy="2959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Кравцов Григорий Павлович</a:t>
            </a:r>
            <a:endParaRPr lang="en-US" sz="1450" dirty="0"/>
          </a:p>
        </p:txBody>
      </p:sp>
      <p:sp>
        <p:nvSpPr>
          <p:cNvPr id="15" name="Shape 12"/>
          <p:cNvSpPr/>
          <p:nvPr/>
        </p:nvSpPr>
        <p:spPr>
          <a:xfrm>
            <a:off x="6206014" y="6581775"/>
            <a:ext cx="7704773" cy="1081326"/>
          </a:xfrm>
          <a:prstGeom prst="roundRect">
            <a:avLst>
              <a:gd name="adj" fmla="val 15403"/>
            </a:avLst>
          </a:prstGeom>
          <a:solidFill>
            <a:srgbClr val="EEEFF5"/>
          </a:solidFill>
          <a:ln>
            <a:solidFill>
              <a:srgbClr val="7068F4"/>
            </a:solidFill>
          </a:ln>
          <a:effectLst>
            <a:outerShdw blurRad="45720" dist="22860" dir="13500000" algn="bl" rotWithShape="0">
              <a:srgbClr val="FFFFFF">
                <a:alpha val="70000"/>
              </a:srgbClr>
            </a:outerShdw>
          </a:effectLst>
        </p:spPr>
      </p:sp>
      <p:sp>
        <p:nvSpPr>
          <p:cNvPr id="16" name="Text 13"/>
          <p:cNvSpPr/>
          <p:nvPr/>
        </p:nvSpPr>
        <p:spPr>
          <a:xfrm>
            <a:off x="6391037" y="6766798"/>
            <a:ext cx="2434947" cy="304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Наставник</a:t>
            </a:r>
            <a:endParaRPr lang="en-US" sz="1900" dirty="0"/>
          </a:p>
        </p:txBody>
      </p:sp>
      <p:sp>
        <p:nvSpPr>
          <p:cNvPr id="17" name="Text 14"/>
          <p:cNvSpPr/>
          <p:nvPr/>
        </p:nvSpPr>
        <p:spPr>
          <a:xfrm>
            <a:off x="6391037" y="7182088"/>
            <a:ext cx="7334726" cy="2959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Ковалев Владислав Алексеевич</a:t>
            </a:r>
            <a:endParaRPr lang="en-US" sz="1450" dirty="0"/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C5E6181C-7DC0-BACE-DC91-B451DC927C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20344" y="7740325"/>
            <a:ext cx="2010056" cy="46679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748" y="2012156"/>
            <a:ext cx="6773585" cy="4205288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073509" y="2892862"/>
            <a:ext cx="57985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Структура приложения</a:t>
            </a:r>
            <a:endParaRPr lang="en-US" sz="4450" dirty="0"/>
          </a:p>
        </p:txBody>
      </p:sp>
      <p:sp>
        <p:nvSpPr>
          <p:cNvPr id="5" name="Text 1"/>
          <p:cNvSpPr/>
          <p:nvPr/>
        </p:nvSpPr>
        <p:spPr>
          <a:xfrm>
            <a:off x="8073509" y="4643199"/>
            <a:ext cx="57985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Блок-схема демонстрирует этапы работы сервиса и взаимодействие его компонентов.</a:t>
            </a:r>
            <a:endParaRPr lang="en-US" sz="1700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820F1A7-5AE8-7942-6220-5950B5992C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20344" y="7762810"/>
            <a:ext cx="2010056" cy="46679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788795"/>
            <a:ext cx="131137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Описание решения и используемые технологии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3755708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Суть решения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58309" y="4328517"/>
            <a:ext cx="629257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Веб-приложение для контроля строительно-монтажных работ и безопасности.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758309" y="5216843"/>
            <a:ext cx="629257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Оптимизация через нейросеть YOLO и автоматическую генерацию отчетов.</a:t>
            </a:r>
            <a:endParaRPr lang="en-US" sz="1700" dirty="0"/>
          </a:p>
        </p:txBody>
      </p:sp>
      <p:sp>
        <p:nvSpPr>
          <p:cNvPr id="6" name="Text 4"/>
          <p:cNvSpPr/>
          <p:nvPr/>
        </p:nvSpPr>
        <p:spPr>
          <a:xfrm>
            <a:off x="7587139" y="3755708"/>
            <a:ext cx="3360420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Технологический стек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587139" y="4328517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Backend: Python (FastAPI)</a:t>
            </a:r>
            <a:endParaRPr lang="en-US" sz="1700" dirty="0"/>
          </a:p>
        </p:txBody>
      </p:sp>
      <p:sp>
        <p:nvSpPr>
          <p:cNvPr id="8" name="Text 6"/>
          <p:cNvSpPr/>
          <p:nvPr/>
        </p:nvSpPr>
        <p:spPr>
          <a:xfrm>
            <a:off x="7587139" y="4750951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Frontend: TypeScript (React)</a:t>
            </a:r>
            <a:endParaRPr lang="en-US" sz="1700" dirty="0"/>
          </a:p>
        </p:txBody>
      </p:sp>
      <p:sp>
        <p:nvSpPr>
          <p:cNvPr id="9" name="Text 7"/>
          <p:cNvSpPr/>
          <p:nvPr/>
        </p:nvSpPr>
        <p:spPr>
          <a:xfrm>
            <a:off x="7587139" y="5173385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База данных: PostgreSQL</a:t>
            </a:r>
            <a:endParaRPr lang="en-US" sz="1700" dirty="0"/>
          </a:p>
        </p:txBody>
      </p:sp>
      <p:sp>
        <p:nvSpPr>
          <p:cNvPr id="10" name="Text 8"/>
          <p:cNvSpPr/>
          <p:nvPr/>
        </p:nvSpPr>
        <p:spPr>
          <a:xfrm>
            <a:off x="7587139" y="5595818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Хранение отчетов: MinIO (S3)</a:t>
            </a:r>
            <a:endParaRPr lang="en-US" sz="1700" dirty="0"/>
          </a:p>
        </p:txBody>
      </p:sp>
      <p:sp>
        <p:nvSpPr>
          <p:cNvPr id="11" name="Text 9"/>
          <p:cNvSpPr/>
          <p:nvPr/>
        </p:nvSpPr>
        <p:spPr>
          <a:xfrm>
            <a:off x="7587139" y="6018252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Автоматизация изображений: Redis</a:t>
            </a:r>
            <a:endParaRPr lang="en-US" sz="1700" dirty="0"/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9769BD5-493D-8D80-03CA-EE59319738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20344" y="7669633"/>
            <a:ext cx="2010056" cy="46679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E665DDF-1FE1-5506-3F3A-632948D14A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80345" y="7774819"/>
            <a:ext cx="2010056" cy="466790"/>
          </a:xfrm>
          <a:prstGeom prst="rect">
            <a:avLst/>
          </a:prstGeom>
        </p:spPr>
      </p:pic>
      <p:pic>
        <p:nvPicPr>
          <p:cNvPr id="2" name="2025-03-20 22-42-52">
            <a:hlinkClick r:id="" action="ppaction://media"/>
            <a:extLst>
              <a:ext uri="{FF2B5EF4-FFF2-40B4-BE49-F238E27FC236}">
                <a16:creationId xmlns:a16="http://schemas.microsoft.com/office/drawing/2014/main" id="{5D87B564-5DAB-CFDF-D1C2-E28D2D4386C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45027" y="0"/>
            <a:ext cx="12749349" cy="8241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754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495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1244203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Возможности и преимущества сервиса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58309" y="2994541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EEEFF5"/>
          </a:solidFill>
          <a:ln>
            <a:solidFill>
              <a:srgbClr val="7068F4"/>
            </a:solidFill>
          </a:ln>
          <a:effectLst>
            <a:outerShdw blurRad="53340" dist="26670" dir="13500000" algn="bl" rotWithShape="0">
              <a:srgbClr val="FFFFFF">
                <a:alpha val="70000"/>
              </a:srgbClr>
            </a:outerShdw>
          </a:effectLst>
        </p:spPr>
      </p:sp>
      <p:sp>
        <p:nvSpPr>
          <p:cNvPr id="5" name="Text 2"/>
          <p:cNvSpPr/>
          <p:nvPr/>
        </p:nvSpPr>
        <p:spPr>
          <a:xfrm>
            <a:off x="1462326" y="3068955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Учет объектов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462326" y="3555087"/>
            <a:ext cx="2974300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Структурированное ведение и контроль объектов в удобном интерфейсе.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4707374" y="2994541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EEEFF5"/>
          </a:solidFill>
          <a:ln>
            <a:solidFill>
              <a:srgbClr val="7068F4"/>
            </a:solidFill>
          </a:ln>
          <a:effectLst>
            <a:outerShdw blurRad="53340" dist="26670" dir="13500000" algn="bl" rotWithShape="0">
              <a:srgbClr val="FFFFFF">
                <a:alpha val="70000"/>
              </a:srgbClr>
            </a:outerShdw>
          </a:effectLst>
        </p:spPr>
      </p:sp>
      <p:sp>
        <p:nvSpPr>
          <p:cNvPr id="8" name="Text 5"/>
          <p:cNvSpPr/>
          <p:nvPr/>
        </p:nvSpPr>
        <p:spPr>
          <a:xfrm>
            <a:off x="5411391" y="3068955"/>
            <a:ext cx="2974300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Нейросетевой анализ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411391" y="3557600"/>
            <a:ext cx="2974300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Использование обученной модели YOLO для мониторинга и безопасности.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758309" y="5731431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EEEFF5"/>
          </a:solidFill>
          <a:ln>
            <a:solidFill>
              <a:srgbClr val="7068F4"/>
            </a:solidFill>
          </a:ln>
          <a:effectLst>
            <a:outerShdw blurRad="53340" dist="26670" dir="13500000" algn="bl" rotWithShape="0">
              <a:srgbClr val="FFFFFF">
                <a:alpha val="70000"/>
              </a:srgbClr>
            </a:outerShdw>
          </a:effectLst>
        </p:spPr>
      </p:sp>
      <p:sp>
        <p:nvSpPr>
          <p:cNvPr id="11" name="Text 8"/>
          <p:cNvSpPr/>
          <p:nvPr/>
        </p:nvSpPr>
        <p:spPr>
          <a:xfrm>
            <a:off x="1462326" y="5805845"/>
            <a:ext cx="3646646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Автоматизация отчетов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462326" y="6291977"/>
            <a:ext cx="6923365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Сокращение времени на формирование отчетной документации.</a:t>
            </a:r>
            <a:endParaRPr lang="en-US" sz="17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246942"/>
            <a:ext cx="12206168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Интеграция и автоматизация процессов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2169557" y="286928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Ввод данных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58309" y="3355419"/>
            <a:ext cx="4261961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Пользователь регистрирует объекты и задачи.</a:t>
            </a:r>
            <a:endParaRPr lang="en-US" sz="17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0270" y="2392918"/>
            <a:ext cx="4589740" cy="458974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6327041" y="3661589"/>
            <a:ext cx="304681" cy="3807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00"/>
              </a:lnSpc>
              <a:buNone/>
            </a:pPr>
            <a:r>
              <a:rPr lang="en-US" sz="23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1</a:t>
            </a:r>
            <a:endParaRPr lang="en-US" sz="2350" dirty="0"/>
          </a:p>
        </p:txBody>
      </p:sp>
      <p:sp>
        <p:nvSpPr>
          <p:cNvPr id="7" name="Text 4"/>
          <p:cNvSpPr/>
          <p:nvPr/>
        </p:nvSpPr>
        <p:spPr>
          <a:xfrm>
            <a:off x="9610011" y="286928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Анализ AI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9610011" y="3355419"/>
            <a:ext cx="4262080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Нейросеть обрабатывает данные для оценки безопасности и прогресса.</a:t>
            </a:r>
            <a:endParaRPr lang="en-US" sz="1700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0270" y="2392918"/>
            <a:ext cx="4589740" cy="4589740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7998440" y="3661589"/>
            <a:ext cx="304681" cy="3807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00"/>
              </a:lnSpc>
              <a:buNone/>
            </a:pPr>
            <a:r>
              <a:rPr lang="en-US" sz="23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2</a:t>
            </a:r>
            <a:endParaRPr lang="en-US" sz="2350" dirty="0"/>
          </a:p>
        </p:txBody>
      </p:sp>
      <p:sp>
        <p:nvSpPr>
          <p:cNvPr id="11" name="Text 7"/>
          <p:cNvSpPr/>
          <p:nvPr/>
        </p:nvSpPr>
        <p:spPr>
          <a:xfrm>
            <a:off x="9610011" y="5326618"/>
            <a:ext cx="2868335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Генерация отчетов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9610011" y="5812750"/>
            <a:ext cx="4262080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ru-RU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Ф</a:t>
            </a:r>
            <a:r>
              <a:rPr lang="en-US" sz="1700" dirty="0" err="1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ормирование</a:t>
            </a: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</a:t>
            </a:r>
            <a:r>
              <a:rPr lang="en-US" sz="1700" dirty="0" err="1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отчето</a:t>
            </a:r>
            <a:r>
              <a:rPr lang="ru-RU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в </a:t>
            </a:r>
            <a:r>
              <a:rPr lang="ru-RU" sz="1700" dirty="0" err="1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в</a:t>
            </a:r>
            <a:r>
              <a:rPr lang="ru-RU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формате </a:t>
            </a: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txt.</a:t>
            </a:r>
            <a:endParaRPr lang="en-US" sz="1700" dirty="0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0270" y="2392918"/>
            <a:ext cx="4589740" cy="4589740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7998440" y="5332988"/>
            <a:ext cx="304681" cy="3807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00"/>
              </a:lnSpc>
              <a:buNone/>
            </a:pPr>
            <a:r>
              <a:rPr lang="en-US" sz="23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3</a:t>
            </a:r>
            <a:endParaRPr lang="en-US" sz="2350" dirty="0"/>
          </a:p>
        </p:txBody>
      </p:sp>
      <p:sp>
        <p:nvSpPr>
          <p:cNvPr id="15" name="Text 10"/>
          <p:cNvSpPr/>
          <p:nvPr/>
        </p:nvSpPr>
        <p:spPr>
          <a:xfrm>
            <a:off x="2169557" y="5326618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Мониторинг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758309" y="5812750"/>
            <a:ext cx="4261961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700"/>
              </a:lnSpc>
              <a:buNone/>
            </a:pPr>
            <a:r>
              <a:rPr lang="ru-RU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К</a:t>
            </a:r>
            <a:r>
              <a:rPr lang="en-US" sz="1700" dirty="0" err="1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онтроль</a:t>
            </a: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и оповещение о рисках.</a:t>
            </a:r>
            <a:endParaRPr lang="en-US" sz="1700" dirty="0"/>
          </a:p>
        </p:txBody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20269" y="2392918"/>
            <a:ext cx="4589740" cy="4589740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6327041" y="5332988"/>
            <a:ext cx="304681" cy="3807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00"/>
              </a:lnSpc>
              <a:buNone/>
            </a:pPr>
            <a:r>
              <a:rPr lang="en-US" sz="23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4</a:t>
            </a:r>
            <a:endParaRPr lang="en-US" sz="2350" dirty="0"/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777E3878-32C7-A17D-2806-56A708B37B0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620344" y="7777165"/>
            <a:ext cx="2010056" cy="46679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1417558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Вызовы и решения в работе над проектом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58309" y="3167896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EEEFF5"/>
          </a:solidFill>
          <a:ln/>
          <a:effectLst>
            <a:outerShdw blurRad="53340" dist="26670" dir="13500000" algn="bl" rotWithShape="0">
              <a:srgbClr val="FFFFFF">
                <a:alpha val="70000"/>
              </a:srgbClr>
            </a:outerShdw>
          </a:effectLst>
        </p:spPr>
      </p:sp>
      <p:sp>
        <p:nvSpPr>
          <p:cNvPr id="5" name="Text 2"/>
          <p:cNvSpPr/>
          <p:nvPr/>
        </p:nvSpPr>
        <p:spPr>
          <a:xfrm>
            <a:off x="830997" y="3197840"/>
            <a:ext cx="342067" cy="427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462326" y="3242310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Обучение модели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462326" y="3728442"/>
            <a:ext cx="2974300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Использование нескольких датасетов для повышения точности.</a:t>
            </a:r>
            <a:endParaRPr lang="en-US" sz="1700" dirty="0"/>
          </a:p>
        </p:txBody>
      </p:sp>
      <p:sp>
        <p:nvSpPr>
          <p:cNvPr id="8" name="Shape 5"/>
          <p:cNvSpPr/>
          <p:nvPr/>
        </p:nvSpPr>
        <p:spPr>
          <a:xfrm>
            <a:off x="4707374" y="3167896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EEEFF5"/>
          </a:solidFill>
          <a:ln/>
          <a:effectLst>
            <a:outerShdw blurRad="53340" dist="26670" dir="13500000" algn="bl" rotWithShape="0">
              <a:srgbClr val="FFFFFF">
                <a:alpha val="70000"/>
              </a:srgbClr>
            </a:outerShdw>
          </a:effectLst>
        </p:spPr>
      </p:sp>
      <p:sp>
        <p:nvSpPr>
          <p:cNvPr id="9" name="Text 6"/>
          <p:cNvSpPr/>
          <p:nvPr/>
        </p:nvSpPr>
        <p:spPr>
          <a:xfrm>
            <a:off x="4780062" y="3197840"/>
            <a:ext cx="342067" cy="427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411391" y="3242310"/>
            <a:ext cx="2974300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Оптимизация интерфейса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411391" y="4084677"/>
            <a:ext cx="2974300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Улучшение удобства для быстрого доступа к функциям.</a:t>
            </a:r>
            <a:endParaRPr lang="en-US" sz="1700" dirty="0"/>
          </a:p>
        </p:txBody>
      </p:sp>
      <p:sp>
        <p:nvSpPr>
          <p:cNvPr id="12" name="Shape 9"/>
          <p:cNvSpPr/>
          <p:nvPr/>
        </p:nvSpPr>
        <p:spPr>
          <a:xfrm>
            <a:off x="758309" y="5558076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EEEFF5"/>
          </a:solidFill>
          <a:ln/>
          <a:effectLst>
            <a:outerShdw blurRad="53340" dist="26670" dir="13500000" algn="bl" rotWithShape="0">
              <a:srgbClr val="FFFFFF">
                <a:alpha val="70000"/>
              </a:srgbClr>
            </a:outerShdw>
          </a:effectLst>
        </p:spPr>
      </p:sp>
      <p:sp>
        <p:nvSpPr>
          <p:cNvPr id="13" name="Text 10"/>
          <p:cNvSpPr/>
          <p:nvPr/>
        </p:nvSpPr>
        <p:spPr>
          <a:xfrm>
            <a:off x="830997" y="5588020"/>
            <a:ext cx="342067" cy="427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462326" y="5632490"/>
            <a:ext cx="3205639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Надежность системы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462326" y="6118622"/>
            <a:ext cx="6923365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Обеспечение высокой отказоустойчивости и безопасности данных.</a:t>
            </a:r>
            <a:endParaRPr lang="en-US" sz="17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2259211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Перспективы дальнейшего развития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584343" y="3960673"/>
            <a:ext cx="76273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Дообучение моделей для повышения точности анализа безопасности и контроля</a:t>
            </a:r>
            <a:endParaRPr lang="en-US" sz="1700" dirty="0"/>
          </a:p>
        </p:txBody>
      </p:sp>
      <p:sp>
        <p:nvSpPr>
          <p:cNvPr id="5" name="Shape 2"/>
          <p:cNvSpPr/>
          <p:nvPr/>
        </p:nvSpPr>
        <p:spPr>
          <a:xfrm>
            <a:off x="6244709" y="4074438"/>
            <a:ext cx="216575" cy="216575"/>
          </a:xfrm>
          <a:prstGeom prst="roundRect">
            <a:avLst>
              <a:gd name="adj" fmla="val 90036"/>
            </a:avLst>
          </a:prstGeom>
          <a:noFill/>
          <a:ln w="22860">
            <a:solidFill>
              <a:srgbClr val="7068F4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6584343" y="4778692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Улучшение пользовательского интерфейса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6244709" y="4843582"/>
            <a:ext cx="216575" cy="216575"/>
          </a:xfrm>
          <a:prstGeom prst="roundRect">
            <a:avLst>
              <a:gd name="adj" fmla="val 90036"/>
            </a:avLst>
          </a:prstGeom>
          <a:noFill/>
          <a:ln w="22860">
            <a:solidFill>
              <a:srgbClr val="7068F4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6584343" y="5201126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Внедрение новых функциональных возможностей</a:t>
            </a:r>
            <a:endParaRPr lang="en-US" sz="1700" dirty="0"/>
          </a:p>
        </p:txBody>
      </p:sp>
      <p:sp>
        <p:nvSpPr>
          <p:cNvPr id="9" name="Shape 6"/>
          <p:cNvSpPr/>
          <p:nvPr/>
        </p:nvSpPr>
        <p:spPr>
          <a:xfrm>
            <a:off x="6244709" y="5266015"/>
            <a:ext cx="216575" cy="216575"/>
          </a:xfrm>
          <a:prstGeom prst="roundRect">
            <a:avLst>
              <a:gd name="adj" fmla="val 90036"/>
            </a:avLst>
          </a:prstGeom>
          <a:noFill/>
          <a:ln w="22860">
            <a:solidFill>
              <a:srgbClr val="7068F4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6584343" y="5623560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Интеграция сервиса с системами заказчика</a:t>
            </a:r>
            <a:endParaRPr lang="en-US" sz="1700" dirty="0"/>
          </a:p>
        </p:txBody>
      </p:sp>
      <p:sp>
        <p:nvSpPr>
          <p:cNvPr id="11" name="Shape 8"/>
          <p:cNvSpPr/>
          <p:nvPr/>
        </p:nvSpPr>
        <p:spPr>
          <a:xfrm>
            <a:off x="6244709" y="5688449"/>
            <a:ext cx="216575" cy="216575"/>
          </a:xfrm>
          <a:prstGeom prst="roundRect">
            <a:avLst>
              <a:gd name="adj" fmla="val 90036"/>
            </a:avLst>
          </a:prstGeom>
          <a:noFill/>
          <a:ln w="22860">
            <a:solidFill>
              <a:srgbClr val="7068F4"/>
            </a:solidFill>
            <a:prstDash val="solid"/>
          </a:ln>
        </p:spPr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361816A0-1590-7D39-F723-EA0A0BEDBA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01966" y="7735936"/>
            <a:ext cx="2010056" cy="46679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245</Words>
  <Application>Microsoft Office PowerPoint</Application>
  <PresentationFormat>Произвольный</PresentationFormat>
  <Paragraphs>67</Paragraphs>
  <Slides>9</Slides>
  <Notes>8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3" baseType="lpstr">
      <vt:lpstr>Montserrat</vt:lpstr>
      <vt:lpstr>Arial</vt:lpstr>
      <vt:lpstr>Barlow Bold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yuly vaw</cp:lastModifiedBy>
  <cp:revision>4</cp:revision>
  <dcterms:created xsi:type="dcterms:W3CDTF">2025-05-16T13:31:03Z</dcterms:created>
  <dcterms:modified xsi:type="dcterms:W3CDTF">2025-05-16T14:11:38Z</dcterms:modified>
</cp:coreProperties>
</file>